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2"/>
  </p:notesMasterIdLst>
  <p:sldIdLst>
    <p:sldId id="261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304" r:id="rId22"/>
    <p:sldId id="305" r:id="rId23"/>
    <p:sldId id="306" r:id="rId24"/>
    <p:sldId id="307" r:id="rId25"/>
    <p:sldId id="299" r:id="rId26"/>
    <p:sldId id="308" r:id="rId27"/>
    <p:sldId id="300" r:id="rId28"/>
    <p:sldId id="301" r:id="rId29"/>
    <p:sldId id="302" r:id="rId30"/>
    <p:sldId id="303" r:id="rId3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1" autoAdjust="0"/>
    <p:restoredTop sz="94653" autoAdjust="0"/>
  </p:normalViewPr>
  <p:slideViewPr>
    <p:cSldViewPr>
      <p:cViewPr varScale="1">
        <p:scale>
          <a:sx n="100" d="100"/>
          <a:sy n="100" d="100"/>
        </p:scale>
        <p:origin x="-102" y="-3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262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E49A8-7531-444A-A3A4-AB61367935FA}" type="datetimeFigureOut">
              <a:rPr lang="fr-CH" smtClean="0"/>
              <a:t>09.11.2020</a:t>
            </a:fld>
            <a:endParaRPr lang="fr-CH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AA2E91-BA9A-41E4-9FA4-83DB71E0A116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05912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4400" cap="all" baseline="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133EB-F9A3-4460-B38D-01DC5E97C46E}" type="datetime1">
              <a:rPr lang="fr-CH" smtClean="0"/>
              <a:t>09.11.2020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‹N°›</a:t>
            </a:fld>
            <a:endParaRPr lang="fr-CH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E4BA7-CF32-43D6-B681-2F57F736BFD5}" type="datetime1">
              <a:rPr lang="fr-CH" smtClean="0"/>
              <a:t>09.11.2020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‹N°›</a:t>
            </a:fld>
            <a:endParaRPr lang="fr-CH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04D69-2D72-43E9-B153-0C70A6DE6E7F}" type="datetime1">
              <a:rPr lang="fr-CH" smtClean="0"/>
              <a:t>09.11.2020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‹N°›</a:t>
            </a:fld>
            <a:endParaRPr lang="fr-CH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F9DA7-AE7E-4DFA-A067-476A1AFFC272}" type="datetime1">
              <a:rPr lang="fr-CH" smtClean="0"/>
              <a:t>09.11.2020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‹N°›</a:t>
            </a:fld>
            <a:endParaRPr lang="fr-CH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533400"/>
            <a:ext cx="8928992" cy="990600"/>
          </a:xfrm>
        </p:spPr>
        <p:txBody>
          <a:bodyPr/>
          <a:lstStyle/>
          <a:p>
            <a:r>
              <a:rPr lang="en-GB" noProof="0" smtClean="0"/>
              <a:t>Modifiez le style du titre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00200"/>
            <a:ext cx="8928992" cy="5257800"/>
          </a:xfrm>
        </p:spPr>
        <p:txBody>
          <a:bodyPr/>
          <a:lstStyle/>
          <a:p>
            <a:pPr lvl="0"/>
            <a:r>
              <a:rPr lang="en-GB" noProof="0" dirty="0" err="1" smtClean="0"/>
              <a:t>Modifiez</a:t>
            </a:r>
            <a:r>
              <a:rPr lang="en-GB" noProof="0" dirty="0" smtClean="0"/>
              <a:t> les styles du </a:t>
            </a:r>
            <a:r>
              <a:rPr lang="en-GB" noProof="0" dirty="0" err="1" smtClean="0"/>
              <a:t>texte</a:t>
            </a:r>
            <a:r>
              <a:rPr lang="en-GB" noProof="0" dirty="0" smtClean="0"/>
              <a:t> du masque</a:t>
            </a:r>
          </a:p>
          <a:p>
            <a:pPr lvl="1"/>
            <a:r>
              <a:rPr lang="en-GB" noProof="0" dirty="0" err="1" smtClean="0"/>
              <a:t>Deuxième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Troisième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Quatrième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Cinquième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C2429-BB69-4677-9249-84351D55B81E}" type="datetime1">
              <a:rPr lang="fr-CH" smtClean="0"/>
              <a:t>09.11.2020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9A948F23-6199-48C5-9F14-021A62431B2A}" type="slidenum">
              <a:rPr lang="fr-CH" smtClean="0"/>
              <a:pPr/>
              <a:t>‹N°›</a:t>
            </a:fld>
            <a:endParaRPr lang="fr-CH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404664"/>
            <a:ext cx="8928992" cy="6453336"/>
          </a:xfrm>
        </p:spPr>
        <p:txBody>
          <a:bodyPr/>
          <a:lstStyle/>
          <a:p>
            <a:pPr lvl="0"/>
            <a:r>
              <a:rPr lang="en-GB" noProof="0" dirty="0" err="1" smtClean="0"/>
              <a:t>Modifiez</a:t>
            </a:r>
            <a:r>
              <a:rPr lang="en-GB" noProof="0" dirty="0" smtClean="0"/>
              <a:t> les styles du </a:t>
            </a:r>
            <a:r>
              <a:rPr lang="en-GB" noProof="0" dirty="0" err="1" smtClean="0"/>
              <a:t>texte</a:t>
            </a:r>
            <a:r>
              <a:rPr lang="en-GB" noProof="0" dirty="0" smtClean="0"/>
              <a:t> du masque</a:t>
            </a:r>
          </a:p>
          <a:p>
            <a:pPr lvl="1"/>
            <a:r>
              <a:rPr lang="en-GB" noProof="0" dirty="0" err="1" smtClean="0"/>
              <a:t>Deuxième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Troisième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Quatrième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Cinquième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8AD73-C0C7-4802-B587-5B22653CB2E4}" type="datetime1">
              <a:rPr lang="fr-CH" smtClean="0"/>
              <a:t>09.11.2020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42347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E956-E81C-4099-8CBE-C1F36B4BCE85}" type="datetime1">
              <a:rPr lang="fr-CH" smtClean="0"/>
              <a:t>09.11.2020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‹N°›</a:t>
            </a:fld>
            <a:endParaRPr lang="fr-CH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54CD-6D32-40FF-9DDB-F6685AD6F27E}" type="datetime1">
              <a:rPr lang="fr-CH" smtClean="0"/>
              <a:t>09.11.2020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‹N°›</a:t>
            </a:fld>
            <a:endParaRPr lang="fr-CH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50D2-BBF5-4F39-B461-43E00C89CC5A}" type="datetime1">
              <a:rPr lang="fr-CH" smtClean="0"/>
              <a:t>09.11.2020</a:t>
            </a:fld>
            <a:endParaRPr lang="fr-C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‹N°›</a:t>
            </a:fld>
            <a:endParaRPr lang="fr-CH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7792-A7FA-48C3-841A-B540CF00F5A6}" type="datetime1">
              <a:rPr lang="fr-CH" smtClean="0"/>
              <a:t>09.11.2020</a:t>
            </a:fld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‹N°›</a:t>
            </a:fld>
            <a:endParaRPr lang="fr-CH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17821-D4A1-42D5-BC69-B6859B15F172}" type="datetime1">
              <a:rPr lang="fr-CH" smtClean="0"/>
              <a:t>09.11.2020</a:t>
            </a:fld>
            <a:endParaRPr lang="fr-C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‹N°›</a:t>
            </a:fld>
            <a:endParaRPr lang="fr-CH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D656-0763-46DA-AFDA-013BD9149DE7}" type="datetime1">
              <a:rPr lang="fr-CH" smtClean="0"/>
              <a:t>09.11.2020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‹N°›</a:t>
            </a:fld>
            <a:endParaRPr lang="fr-CH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4" y="533400"/>
            <a:ext cx="892899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1600200"/>
            <a:ext cx="8928992" cy="5141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 smtClean="0"/>
              <a:t>Modifiez</a:t>
            </a:r>
            <a:r>
              <a:rPr lang="en-GB" noProof="0" dirty="0" smtClean="0"/>
              <a:t> les styles du </a:t>
            </a:r>
            <a:r>
              <a:rPr lang="en-GB" noProof="0" dirty="0" err="1" smtClean="0"/>
              <a:t>texte</a:t>
            </a:r>
            <a:r>
              <a:rPr lang="en-GB" noProof="0" dirty="0" smtClean="0"/>
              <a:t> du masque</a:t>
            </a:r>
          </a:p>
          <a:p>
            <a:pPr lvl="1"/>
            <a:r>
              <a:rPr lang="en-GB" noProof="0" dirty="0" err="1" smtClean="0"/>
              <a:t>Deuxième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Troisième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4" y="18288"/>
            <a:ext cx="1152128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612EC90-6F88-4E08-A761-F86AA951F4E1}" type="datetime1">
              <a:rPr lang="fr-CH" smtClean="0"/>
              <a:t>09.11.2020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3648" y="18288"/>
            <a:ext cx="6552728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FFFFFF"/>
                </a:solidFill>
              </a:defRPr>
            </a:lvl1pPr>
          </a:lstStyle>
          <a:p>
            <a:fld id="{9A948F23-6199-48C5-9F14-021A62431B2A}" type="slidenum">
              <a:rPr lang="fr-CH" smtClean="0"/>
              <a:pPr/>
              <a:t>‹N°›</a:t>
            </a:fld>
            <a:endParaRPr lang="fr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Particle Swarm Optimization (PSO)</a:t>
            </a:r>
            <a:endParaRPr lang="en-GB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Chapter 5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1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98546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Initial conditions &amp; Additional constraints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10</a:t>
            </a:fld>
            <a:endParaRPr lang="fr-CH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7440063" cy="933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2924944"/>
            <a:ext cx="7212013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8765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pPr/>
              <a:t>11</a:t>
            </a:fld>
            <a:endParaRPr lang="fr-CH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7706801" cy="2457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216" y="3212976"/>
            <a:ext cx="7440613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3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5.3 </a:t>
            </a:r>
            <a:r>
              <a:rPr lang="en-GB" dirty="0" smtClean="0"/>
              <a:t>PSO Examples</a:t>
            </a:r>
            <a:endParaRPr lang="en-GB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12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04288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pPr/>
              <a:t>13</a:t>
            </a:fld>
            <a:endParaRPr lang="fr-CH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67" y="404664"/>
            <a:ext cx="8459787" cy="482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5517232"/>
            <a:ext cx="7278687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0769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07504" y="404664"/>
            <a:ext cx="4464496" cy="6453336"/>
          </a:xfrm>
        </p:spPr>
        <p:txBody>
          <a:bodyPr/>
          <a:lstStyle/>
          <a:p>
            <a:r>
              <a:rPr lang="en-GB" dirty="0" smtClean="0"/>
              <a:t>The black particle will not move until it’s no more the Global Best.</a:t>
            </a:r>
          </a:p>
          <a:p>
            <a:r>
              <a:rPr lang="en-GB" dirty="0" smtClean="0"/>
              <a:t>Then (iteration 6), both particles will go up by inertia, slowing down because of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When passing the maximum and </a:t>
            </a:r>
            <a:r>
              <a:rPr lang="en-GB" dirty="0" err="1" smtClean="0"/>
              <a:t>goiong</a:t>
            </a:r>
            <a:r>
              <a:rPr lang="en-GB" dirty="0" smtClean="0"/>
              <a:t> down the hill, they will be attracted toward their local and global best.</a:t>
            </a:r>
          </a:p>
          <a:p>
            <a:endParaRPr lang="en-GB" dirty="0" smtClean="0"/>
          </a:p>
          <a:p>
            <a:r>
              <a:rPr lang="en-GB" dirty="0" smtClean="0"/>
              <a:t>This goes to a convergence, after a few iterations both particles reach the top of the fitness landscape.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14</a:t>
            </a:fld>
            <a:endParaRPr lang="fr-CH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7984" y="404665"/>
            <a:ext cx="4716016" cy="4594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1700808"/>
            <a:ext cx="180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8214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1" y="476672"/>
            <a:ext cx="4536503" cy="1880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 2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15</a:t>
            </a:fld>
            <a:endParaRPr lang="fr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14575"/>
            <a:ext cx="7383463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0090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 2 (follow)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16</a:t>
            </a:fld>
            <a:endParaRPr lang="fr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8820472" cy="5368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229200"/>
            <a:ext cx="2552700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3505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 3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17</a:t>
            </a:fld>
            <a:endParaRPr lang="fr-CH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88" y="915988"/>
            <a:ext cx="7031037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109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Remarks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To apply PSO, we need to be able to compel a velocity.</a:t>
            </a:r>
          </a:p>
          <a:p>
            <a:pPr lvl="1"/>
            <a:r>
              <a:rPr lang="en-GB" dirty="0" smtClean="0"/>
              <a:t>For Boolean space, this is a bit less clear, but a Boolean space can be extended to real numbers and then rounded after.</a:t>
            </a:r>
            <a:endParaRPr lang="en-GB" dirty="0"/>
          </a:p>
          <a:p>
            <a:pPr lvl="1"/>
            <a:r>
              <a:rPr lang="en-GB" dirty="0" smtClean="0"/>
              <a:t>For combinatorial optimization, this is less obvious: h</a:t>
            </a:r>
            <a:r>
              <a:rPr lang="en-GB" dirty="0" smtClean="0"/>
              <a:t>ow to “add” two permutations, move towards one or the other, etc.</a:t>
            </a:r>
          </a:p>
          <a:p>
            <a:pPr lvl="1"/>
            <a:r>
              <a:rPr lang="en-GB" dirty="0" smtClean="0"/>
              <a:t>Some generalization to combinatorial optimization have been proposed.</a:t>
            </a:r>
          </a:p>
          <a:p>
            <a:r>
              <a:rPr lang="en-GB" dirty="0" smtClean="0"/>
              <a:t>PSO is a population metaheuristics:</a:t>
            </a:r>
          </a:p>
          <a:p>
            <a:pPr lvl="1"/>
            <a:r>
              <a:rPr lang="en-GB" dirty="0" smtClean="0"/>
              <a:t>It generates n solution at each iteration.</a:t>
            </a:r>
          </a:p>
          <a:p>
            <a:pPr lvl="1"/>
            <a:r>
              <a:rPr lang="en-GB" dirty="0" smtClean="0"/>
              <a:t>These solutions are used to generate the next ones, at iteration t+1</a:t>
            </a:r>
          </a:p>
          <a:p>
            <a:r>
              <a:rPr lang="en-GB" dirty="0" smtClean="0"/>
              <a:t>Performance of PSO:</a:t>
            </a:r>
          </a:p>
          <a:p>
            <a:pPr lvl="1"/>
            <a:r>
              <a:rPr lang="en-GB" dirty="0" smtClean="0"/>
              <a:t>Is usually good and it’s a recommended method for continuous optimization in multimodal search spaces</a:t>
            </a:r>
          </a:p>
          <a:p>
            <a:pPr lvl="1"/>
            <a:r>
              <a:rPr lang="en-GB" dirty="0" smtClean="0"/>
              <a:t>It competes well with genetic algorithms (chapter 6).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18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35648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5.4 Firefly algorithm</a:t>
            </a:r>
            <a:endParaRPr lang="en-GB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In French “</a:t>
            </a:r>
            <a:r>
              <a:rPr lang="en-GB" dirty="0" err="1" smtClean="0"/>
              <a:t>Lucioles</a:t>
            </a:r>
            <a:r>
              <a:rPr lang="en-GB" dirty="0" smtClean="0"/>
              <a:t>”</a:t>
            </a:r>
          </a:p>
          <a:p>
            <a:endParaRPr lang="en-GB" dirty="0"/>
          </a:p>
          <a:p>
            <a:r>
              <a:rPr lang="en-GB" dirty="0" smtClean="0"/>
              <a:t>2010, by Xin-She Yang for continuous optimization</a:t>
            </a:r>
          </a:p>
          <a:p>
            <a:r>
              <a:rPr lang="en-GB" dirty="0" smtClean="0"/>
              <a:t>But variations exists for discrete space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pPr/>
              <a:t>19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1011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5.1 Introduction</a:t>
            </a:r>
            <a:endParaRPr lang="en-GB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In 1995, by </a:t>
            </a:r>
            <a:r>
              <a:rPr lang="en-GB" dirty="0" err="1" smtClean="0"/>
              <a:t>Eberhart</a:t>
            </a:r>
            <a:r>
              <a:rPr lang="en-GB" dirty="0" smtClean="0"/>
              <a:t> and Kennedy</a:t>
            </a:r>
          </a:p>
          <a:p>
            <a:endParaRPr lang="en-GB" dirty="0" smtClean="0"/>
          </a:p>
          <a:p>
            <a:r>
              <a:rPr lang="en-GB" dirty="0" smtClean="0"/>
              <a:t>Adapted to continuous optimization, when S </a:t>
            </a:r>
            <a:r>
              <a:rPr lang="en-GB" dirty="0" smtClean="0">
                <a:sym typeface="Symbol"/>
              </a:rPr>
              <a:t> R</a:t>
            </a:r>
            <a:r>
              <a:rPr lang="en-GB" baseline="30000" dirty="0" smtClean="0">
                <a:sym typeface="Symbol"/>
              </a:rPr>
              <a:t>N</a:t>
            </a:r>
            <a:endParaRPr lang="en-GB" baseline="30000" dirty="0" smtClean="0"/>
          </a:p>
          <a:p>
            <a:r>
              <a:rPr lang="en-GB" dirty="0" smtClean="0"/>
              <a:t>(≠ combinatorial optimization)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728122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The </a:t>
            </a:r>
            <a:r>
              <a:rPr lang="fr-CH" dirty="0" err="1" smtClean="0"/>
              <a:t>algorithm</a:t>
            </a:r>
            <a:endParaRPr lang="fr-CH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This method is inspired by PSO but now it considers the behaviour of fireflies which are able to find mate or attract preys by emitting light.</a:t>
            </a:r>
          </a:p>
          <a:p>
            <a:r>
              <a:rPr lang="en-GB" dirty="0" smtClean="0"/>
              <a:t>The idea is to play with the intensity of the light to mark promising locations in the search space.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pPr/>
              <a:t>20</a:t>
            </a:fld>
            <a:endParaRPr lang="fr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18075"/>
            <a:ext cx="7056784" cy="3910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091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pPr/>
              <a:t>21</a:t>
            </a:fld>
            <a:endParaRPr lang="fr-CH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404659"/>
            <a:ext cx="5715798" cy="2495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78"/>
          <a:stretch/>
        </p:blipFill>
        <p:spPr bwMode="auto">
          <a:xfrm>
            <a:off x="179512" y="3032001"/>
            <a:ext cx="5726113" cy="3025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172200"/>
            <a:ext cx="56197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9175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22</a:t>
            </a:fld>
            <a:endParaRPr lang="fr-CH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4664"/>
            <a:ext cx="6077798" cy="3743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1218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Firefly pseudo-code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23</a:t>
            </a:fld>
            <a:endParaRPr lang="fr-CH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19" y="1700808"/>
            <a:ext cx="3863076" cy="7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92896"/>
            <a:ext cx="685098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3871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Firefly Example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pPr/>
              <a:t>24</a:t>
            </a:fld>
            <a:endParaRPr lang="fr-CH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5058481" cy="3810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76872"/>
            <a:ext cx="1457325" cy="1400175"/>
          </a:xfrm>
          <a:prstGeom prst="parallelogram">
            <a:avLst>
              <a:gd name="adj" fmla="val 27721"/>
            </a:avLst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124744"/>
            <a:ext cx="3528392" cy="39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002152" y="5589240"/>
            <a:ext cx="60335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At iteration 2 (on the right, zoomed):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Firefly 0 moves towards 1 that is better, then towards 2 and towards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Firefly 1 moves towards 0 that has become better, but not towards 2 and 3 (worst)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Firefly 2 makes the same as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Firefly 3 moves towards 0 then 1, and is there better than 2 then don’t move.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743557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5.5 Random displacement &amp; Cuckoo </a:t>
            </a:r>
            <a:r>
              <a:rPr lang="en-GB" dirty="0" smtClean="0"/>
              <a:t>Search</a:t>
            </a:r>
            <a:endParaRPr lang="en-GB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3164160"/>
          </a:xfrm>
        </p:spPr>
        <p:txBody>
          <a:bodyPr>
            <a:normAutofit/>
          </a:bodyPr>
          <a:lstStyle/>
          <a:p>
            <a:r>
              <a:rPr lang="en-GB" dirty="0" smtClean="0"/>
              <a:t>In 2010, by Yang and </a:t>
            </a:r>
            <a:r>
              <a:rPr lang="en-GB" dirty="0" err="1" smtClean="0"/>
              <a:t>Ded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Used the </a:t>
            </a:r>
            <a:r>
              <a:rPr lang="en-GB" dirty="0" err="1" smtClean="0"/>
              <a:t>behavior</a:t>
            </a:r>
            <a:r>
              <a:rPr lang="en-GB" dirty="0" smtClean="0"/>
              <a:t> of the cuckoo bird as an inspiration for a new metaheuristics.</a:t>
            </a:r>
          </a:p>
          <a:p>
            <a:r>
              <a:rPr lang="en-GB" dirty="0" smtClean="0"/>
              <a:t>It’s adapted to continuous optimization S </a:t>
            </a:r>
            <a:r>
              <a:rPr lang="en-GB" dirty="0" smtClean="0">
                <a:sym typeface="Symbol"/>
              </a:rPr>
              <a:t> R</a:t>
            </a:r>
            <a:r>
              <a:rPr lang="en-GB" baseline="30000" dirty="0" smtClean="0">
                <a:sym typeface="Symbol"/>
              </a:rPr>
              <a:t>d</a:t>
            </a:r>
            <a:r>
              <a:rPr lang="en-GB" dirty="0" smtClean="0">
                <a:sym typeface="Symbol"/>
              </a:rPr>
              <a:t> as </a:t>
            </a:r>
            <a:r>
              <a:rPr lang="en-GB" dirty="0" smtClean="0">
                <a:sym typeface="Symbol"/>
              </a:rPr>
              <a:t>Firefly </a:t>
            </a:r>
            <a:r>
              <a:rPr lang="en-GB" dirty="0" smtClean="0">
                <a:sym typeface="Symbol"/>
              </a:rPr>
              <a:t>and PSO</a:t>
            </a:r>
            <a:r>
              <a:rPr lang="en-GB" dirty="0" smtClean="0">
                <a:sym typeface="Symbol"/>
              </a:rPr>
              <a:t>.</a:t>
            </a:r>
          </a:p>
          <a:p>
            <a:endParaRPr lang="en-GB" dirty="0">
              <a:sym typeface="Symbol"/>
            </a:endParaRPr>
          </a:p>
          <a:p>
            <a:r>
              <a:rPr lang="en-GB" dirty="0" smtClean="0"/>
              <a:t>A current solution can be modified randomly in the hope to get a better one. Often such random transformations are based on Gaussian numbers.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25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00398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pPr/>
              <a:t>26</a:t>
            </a:fld>
            <a:endParaRPr lang="fr-CH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4664"/>
            <a:ext cx="5896798" cy="2086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60848"/>
            <a:ext cx="397192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140968"/>
            <a:ext cx="5448300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869160"/>
            <a:ext cx="11906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5590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Cuckoo birds lag their egg in another species nest.</a:t>
            </a:r>
          </a:p>
          <a:p>
            <a:r>
              <a:rPr lang="en-GB" dirty="0" smtClean="0"/>
              <a:t>There are </a:t>
            </a:r>
            <a:r>
              <a:rPr lang="en-GB" dirty="0" smtClean="0">
                <a:solidFill>
                  <a:schemeClr val="tx2"/>
                </a:solidFill>
              </a:rPr>
              <a:t>n nest available</a:t>
            </a:r>
            <a:r>
              <a:rPr lang="en-GB" dirty="0" smtClean="0"/>
              <a:t>, as an array: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All the nests (or components) are </a:t>
            </a:r>
            <a:r>
              <a:rPr lang="en-GB" dirty="0" smtClean="0">
                <a:solidFill>
                  <a:schemeClr val="tx2"/>
                </a:solidFill>
              </a:rPr>
              <a:t>filled with a random value x </a:t>
            </a:r>
            <a:r>
              <a:rPr lang="en-GB" dirty="0" smtClean="0">
                <a:solidFill>
                  <a:schemeClr val="tx2"/>
                </a:solidFill>
                <a:sym typeface="Symbol"/>
              </a:rPr>
              <a:t> S</a:t>
            </a:r>
            <a:r>
              <a:rPr lang="en-GB" dirty="0" smtClean="0">
                <a:sym typeface="Symbol"/>
              </a:rPr>
              <a:t>.</a:t>
            </a:r>
          </a:p>
          <a:p>
            <a:r>
              <a:rPr lang="en-GB" dirty="0" smtClean="0">
                <a:sym typeface="Symbol"/>
              </a:rPr>
              <a:t>At each iteration a nest is chosen randomly to receive a random quantity </a:t>
            </a:r>
            <a:r>
              <a:rPr lang="en-GB" dirty="0" smtClean="0">
                <a:latin typeface="Symbol" panose="05050102010706020507" pitchFamily="18" charset="2"/>
                <a:sym typeface="Symbol"/>
              </a:rPr>
              <a:t>D</a:t>
            </a:r>
            <a:r>
              <a:rPr lang="en-GB" dirty="0" smtClean="0">
                <a:sym typeface="Symbol"/>
              </a:rPr>
              <a:t> from a Levy distribution:</a:t>
            </a:r>
          </a:p>
          <a:p>
            <a:pPr marL="0" indent="0" algn="ctr">
              <a:buNone/>
            </a:pPr>
            <a:r>
              <a:rPr lang="en-GB" dirty="0" smtClean="0">
                <a:sym typeface="Symbol"/>
              </a:rPr>
              <a:t>X + </a:t>
            </a:r>
            <a:r>
              <a:rPr lang="en-GB" dirty="0" smtClean="0">
                <a:latin typeface="Symbol" panose="05050102010706020507" pitchFamily="18" charset="2"/>
                <a:sym typeface="Symbol"/>
              </a:rPr>
              <a:t>D</a:t>
            </a:r>
            <a:endParaRPr lang="en-GB" dirty="0" smtClean="0">
              <a:sym typeface="Symbol"/>
            </a:endParaRPr>
          </a:p>
          <a:p>
            <a:endParaRPr lang="en-GB" dirty="0" smtClean="0">
              <a:sym typeface="Symbol"/>
            </a:endParaRPr>
          </a:p>
          <a:p>
            <a:r>
              <a:rPr lang="en-GB" dirty="0" smtClean="0">
                <a:sym typeface="Symbol"/>
              </a:rPr>
              <a:t>This modified solution </a:t>
            </a:r>
            <a:r>
              <a:rPr lang="en-GB" dirty="0">
                <a:sym typeface="Symbol"/>
              </a:rPr>
              <a:t>X + </a:t>
            </a:r>
            <a:r>
              <a:rPr lang="en-GB" dirty="0" smtClean="0">
                <a:latin typeface="Symbol" panose="05050102010706020507" pitchFamily="18" charset="2"/>
                <a:sym typeface="Symbol"/>
              </a:rPr>
              <a:t>D</a:t>
            </a:r>
            <a:r>
              <a:rPr lang="en-GB" dirty="0" smtClean="0">
                <a:sym typeface="Symbol"/>
              </a:rPr>
              <a:t> is compared</a:t>
            </a:r>
            <a:br>
              <a:rPr lang="en-GB" dirty="0" smtClean="0">
                <a:sym typeface="Symbol"/>
              </a:rPr>
            </a:br>
            <a:r>
              <a:rPr lang="en-GB" dirty="0" smtClean="0">
                <a:sym typeface="Symbol"/>
              </a:rPr>
              <a:t>with the solution X</a:t>
            </a:r>
            <a:r>
              <a:rPr lang="en-GB" baseline="-25000" dirty="0" smtClean="0">
                <a:sym typeface="Symbol"/>
              </a:rPr>
              <a:t>j</a:t>
            </a:r>
            <a:r>
              <a:rPr lang="en-GB" dirty="0" smtClean="0">
                <a:sym typeface="Symbol"/>
              </a:rPr>
              <a:t> in nest j:</a:t>
            </a:r>
          </a:p>
          <a:p>
            <a:pPr lvl="1"/>
            <a:r>
              <a:rPr lang="en-GB" dirty="0" smtClean="0">
                <a:sym typeface="Symbol"/>
              </a:rPr>
              <a:t>If f(X</a:t>
            </a:r>
            <a:r>
              <a:rPr lang="en-GB" baseline="-25000" dirty="0" smtClean="0">
                <a:sym typeface="Symbol"/>
              </a:rPr>
              <a:t>i</a:t>
            </a:r>
            <a:r>
              <a:rPr lang="en-GB" dirty="0" smtClean="0">
                <a:sym typeface="Symbol"/>
              </a:rPr>
              <a:t> + </a:t>
            </a:r>
            <a:r>
              <a:rPr lang="en-GB" dirty="0" smtClean="0">
                <a:latin typeface="Symbol" panose="05050102010706020507" pitchFamily="18" charset="2"/>
                <a:sym typeface="Symbol"/>
              </a:rPr>
              <a:t>D</a:t>
            </a:r>
            <a:r>
              <a:rPr lang="en-GB" dirty="0" smtClean="0">
                <a:sym typeface="Symbol"/>
              </a:rPr>
              <a:t>) &gt; f(X</a:t>
            </a:r>
            <a:r>
              <a:rPr lang="en-GB" baseline="-25000" dirty="0" smtClean="0">
                <a:sym typeface="Symbol"/>
              </a:rPr>
              <a:t>j</a:t>
            </a:r>
            <a:r>
              <a:rPr lang="en-GB" dirty="0" smtClean="0">
                <a:sym typeface="Symbol"/>
              </a:rPr>
              <a:t>), X</a:t>
            </a:r>
            <a:r>
              <a:rPr lang="en-GB" baseline="-25000" dirty="0" smtClean="0">
                <a:sym typeface="Symbol"/>
              </a:rPr>
              <a:t>j</a:t>
            </a:r>
            <a:r>
              <a:rPr lang="en-GB" dirty="0" smtClean="0">
                <a:sym typeface="Symbol"/>
              </a:rPr>
              <a:t> is replaced by X</a:t>
            </a:r>
            <a:r>
              <a:rPr lang="en-GB" baseline="-25000" dirty="0" smtClean="0">
                <a:sym typeface="Symbol"/>
              </a:rPr>
              <a:t>i</a:t>
            </a:r>
            <a:r>
              <a:rPr lang="en-GB" dirty="0" smtClean="0">
                <a:sym typeface="Symbol"/>
              </a:rPr>
              <a:t> + </a:t>
            </a:r>
            <a:r>
              <a:rPr lang="en-GB" dirty="0" smtClean="0">
                <a:latin typeface="Symbol" panose="05050102010706020507" pitchFamily="18" charset="2"/>
                <a:sym typeface="Symbol"/>
              </a:rPr>
              <a:t>D</a:t>
            </a:r>
          </a:p>
          <a:p>
            <a:pPr lvl="1"/>
            <a:r>
              <a:rPr lang="en-GB" dirty="0" smtClean="0">
                <a:latin typeface="Symbol" panose="05050102010706020507" pitchFamily="18" charset="2"/>
                <a:sym typeface="Symbol"/>
              </a:rPr>
              <a:t>If not, </a:t>
            </a:r>
            <a:r>
              <a:rPr lang="en-GB" dirty="0">
                <a:sym typeface="Symbol"/>
              </a:rPr>
              <a:t>X</a:t>
            </a:r>
            <a:r>
              <a:rPr lang="en-GB" baseline="-25000" dirty="0">
                <a:sym typeface="Symbol"/>
              </a:rPr>
              <a:t>i</a:t>
            </a:r>
            <a:r>
              <a:rPr lang="en-GB" dirty="0">
                <a:sym typeface="Symbol"/>
              </a:rPr>
              <a:t> + </a:t>
            </a:r>
            <a:r>
              <a:rPr lang="en-GB" dirty="0">
                <a:latin typeface="Symbol" panose="05050102010706020507" pitchFamily="18" charset="2"/>
                <a:sym typeface="Symbol"/>
              </a:rPr>
              <a:t>D</a:t>
            </a:r>
            <a:r>
              <a:rPr lang="en-GB" dirty="0" smtClean="0">
                <a:sym typeface="Symbol"/>
              </a:rPr>
              <a:t> is </a:t>
            </a:r>
            <a:r>
              <a:rPr lang="en-GB" dirty="0" smtClean="0">
                <a:sym typeface="Symbol"/>
              </a:rPr>
              <a:t>abandoned</a:t>
            </a:r>
            <a:endParaRPr lang="en-GB" dirty="0" smtClean="0">
              <a:sym typeface="Symbol"/>
            </a:endParaRPr>
          </a:p>
          <a:p>
            <a:pPr lvl="1"/>
            <a:endParaRPr lang="en-GB" dirty="0" smtClean="0">
              <a:latin typeface="Symbol" panose="05050102010706020507" pitchFamily="18" charset="2"/>
            </a:endParaRPr>
          </a:p>
          <a:p>
            <a:r>
              <a:rPr lang="en-GB" dirty="0"/>
              <a:t>Another specificity of the Cuckoo search is that at </a:t>
            </a:r>
            <a:r>
              <a:rPr lang="en-GB" dirty="0">
                <a:solidFill>
                  <a:schemeClr val="tx2"/>
                </a:solidFill>
              </a:rPr>
              <a:t>each iteration </a:t>
            </a:r>
            <a:r>
              <a:rPr lang="en-GB" dirty="0"/>
              <a:t>a fraction </a:t>
            </a:r>
            <a:r>
              <a:rPr lang="en-GB" dirty="0">
                <a:solidFill>
                  <a:schemeClr val="tx2"/>
                </a:solidFill>
              </a:rPr>
              <a:t>p</a:t>
            </a:r>
            <a:r>
              <a:rPr lang="en-GB" dirty="0"/>
              <a:t> of the </a:t>
            </a:r>
            <a:r>
              <a:rPr lang="en-GB" dirty="0">
                <a:solidFill>
                  <a:schemeClr val="tx2"/>
                </a:solidFill>
              </a:rPr>
              <a:t>nests are renewed with random solutions</a:t>
            </a:r>
            <a:r>
              <a:rPr lang="en-GB" dirty="0"/>
              <a:t>.</a:t>
            </a:r>
          </a:p>
          <a:p>
            <a:r>
              <a:rPr lang="en-GB" dirty="0"/>
              <a:t>This fraction p is that of the </a:t>
            </a:r>
            <a:r>
              <a:rPr lang="en-GB" dirty="0">
                <a:solidFill>
                  <a:schemeClr val="tx2"/>
                </a:solidFill>
              </a:rPr>
              <a:t>nest with the worst solution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The analogy with the cuckoo bird is that sometimes the host bird discover that the egg is not its egg and gets rid of it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pPr/>
              <a:t>27</a:t>
            </a:fld>
            <a:endParaRPr lang="fr-CH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510061"/>
              </p:ext>
            </p:extLst>
          </p:nvPr>
        </p:nvGraphicFramePr>
        <p:xfrm>
          <a:off x="2987356" y="1340768"/>
          <a:ext cx="609600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252028">
                <a:tc>
                  <a:txBody>
                    <a:bodyPr/>
                    <a:lstStyle/>
                    <a:p>
                      <a:pPr algn="ctr"/>
                      <a:endParaRPr lang="fr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200" dirty="0" smtClean="0"/>
                        <a:t>X</a:t>
                      </a:r>
                      <a:endParaRPr lang="fr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C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CH" sz="1200" dirty="0"/>
                    </a:p>
                  </a:txBody>
                  <a:tcPr/>
                </a:tc>
              </a:tr>
              <a:tr h="252028">
                <a:tc>
                  <a:txBody>
                    <a:bodyPr/>
                    <a:lstStyle/>
                    <a:p>
                      <a:pPr algn="ctr"/>
                      <a:r>
                        <a:rPr lang="fr-CH" sz="1200" dirty="0" smtClean="0"/>
                        <a:t>1</a:t>
                      </a:r>
                      <a:endParaRPr lang="fr-CH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200" dirty="0" smtClean="0"/>
                        <a:t>…</a:t>
                      </a:r>
                      <a:endParaRPr lang="fr-CH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200" dirty="0" smtClean="0"/>
                        <a:t>…</a:t>
                      </a:r>
                      <a:endParaRPr lang="fr-CH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200" dirty="0" smtClean="0"/>
                        <a:t>i</a:t>
                      </a:r>
                      <a:endParaRPr lang="fr-CH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200" dirty="0" smtClean="0"/>
                        <a:t>…</a:t>
                      </a:r>
                      <a:endParaRPr lang="fr-CH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200" dirty="0" smtClean="0"/>
                        <a:t>…</a:t>
                      </a:r>
                      <a:endParaRPr lang="fr-CH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200" dirty="0" smtClean="0"/>
                        <a:t>…</a:t>
                      </a:r>
                      <a:endParaRPr lang="fr-CH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200" dirty="0" smtClean="0"/>
                        <a:t>n</a:t>
                      </a:r>
                      <a:endParaRPr lang="fr-CH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701" y="692696"/>
            <a:ext cx="191452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514" y="2924944"/>
            <a:ext cx="262890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7089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60240"/>
            <a:ext cx="6011863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48807"/>
            <a:ext cx="56388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0" t="65339" r="72686" b="17331"/>
          <a:stretch/>
        </p:blipFill>
        <p:spPr bwMode="auto">
          <a:xfrm>
            <a:off x="2694183" y="4288193"/>
            <a:ext cx="982520" cy="226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906094"/>
            <a:ext cx="561975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Algorithm</a:t>
            </a:r>
            <a:endParaRPr lang="fr-CH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28</a:t>
            </a:fld>
            <a:endParaRPr lang="fr-CH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92696"/>
            <a:ext cx="303847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00"/>
          <a:stretch/>
        </p:blipFill>
        <p:spPr bwMode="auto">
          <a:xfrm>
            <a:off x="179512" y="1412777"/>
            <a:ext cx="3829584" cy="830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2" y="6139416"/>
            <a:ext cx="338137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9201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pPr/>
              <a:t>29</a:t>
            </a:fld>
            <a:endParaRPr lang="fr-CH" dirty="0"/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6672"/>
            <a:ext cx="2520000" cy="239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032" y="548680"/>
            <a:ext cx="2340000" cy="237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831" y="548680"/>
            <a:ext cx="2386498" cy="239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6" y="2955195"/>
            <a:ext cx="4320482" cy="1464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920290"/>
            <a:ext cx="4334451" cy="2937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28368" y="4710335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 smtClean="0"/>
              <a:t>We</a:t>
            </a:r>
            <a:r>
              <a:rPr lang="fr-CH" sz="1200" dirty="0" smtClean="0"/>
              <a:t> </a:t>
            </a:r>
            <a:r>
              <a:rPr lang="fr-CH" sz="1200" dirty="0" err="1" smtClean="0"/>
              <a:t>see</a:t>
            </a:r>
            <a:r>
              <a:rPr lang="fr-CH" sz="1200" dirty="0" smtClean="0"/>
              <a:t> a convergence </a:t>
            </a:r>
            <a:r>
              <a:rPr lang="fr-CH" sz="1200" dirty="0" err="1" smtClean="0"/>
              <a:t>towards</a:t>
            </a:r>
            <a:r>
              <a:rPr lang="fr-CH" sz="1200" dirty="0" smtClean="0"/>
              <a:t> the maximum of the fitness, but the </a:t>
            </a:r>
            <a:r>
              <a:rPr lang="fr-CH" sz="1200" dirty="0" err="1" smtClean="0"/>
              <a:t>number</a:t>
            </a:r>
            <a:r>
              <a:rPr lang="fr-CH" sz="1200" dirty="0" smtClean="0"/>
              <a:t> of </a:t>
            </a:r>
            <a:r>
              <a:rPr lang="fr-CH" sz="1200" dirty="0" err="1" smtClean="0"/>
              <a:t>accept</a:t>
            </a:r>
            <a:r>
              <a:rPr lang="fr-CH" sz="1200" dirty="0" smtClean="0"/>
              <a:t> </a:t>
            </a:r>
            <a:r>
              <a:rPr lang="fr-CH" sz="1200" dirty="0" err="1" smtClean="0"/>
              <a:t>is</a:t>
            </a:r>
            <a:r>
              <a:rPr lang="fr-CH" sz="1200" dirty="0" smtClean="0"/>
              <a:t> </a:t>
            </a:r>
            <a:r>
              <a:rPr lang="fr-CH" sz="1200" dirty="0" err="1" smtClean="0"/>
              <a:t>small</a:t>
            </a:r>
            <a:r>
              <a:rPr lang="fr-CH" sz="1200" dirty="0" smtClean="0"/>
              <a:t>.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450605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2"/>
                </a:solidFill>
              </a:rPr>
              <a:t>A swarm of particles that explore S in view of finding the global optimum.</a:t>
            </a:r>
          </a:p>
          <a:p>
            <a:pPr lvl="1"/>
            <a:r>
              <a:rPr lang="en-GB" dirty="0" smtClean="0"/>
              <a:t>It’s basically like a collective effect of birds, fishes or insects that together solve a difficult problem.</a:t>
            </a:r>
          </a:p>
          <a:p>
            <a:endParaRPr lang="en-GB" dirty="0" smtClean="0"/>
          </a:p>
          <a:p>
            <a:r>
              <a:rPr lang="en-GB" dirty="0" smtClean="0"/>
              <a:t>For PSO, the specificity is that the particles </a:t>
            </a:r>
            <a:r>
              <a:rPr lang="en-GB" dirty="0" smtClean="0">
                <a:solidFill>
                  <a:schemeClr val="tx2"/>
                </a:solidFill>
              </a:rPr>
              <a:t>follows the best individual </a:t>
            </a:r>
            <a:r>
              <a:rPr lang="en-GB" dirty="0" smtClean="0"/>
              <a:t>in the group, but </a:t>
            </a:r>
            <a:r>
              <a:rPr lang="en-GB" dirty="0" smtClean="0">
                <a:solidFill>
                  <a:schemeClr val="tx2"/>
                </a:solidFill>
              </a:rPr>
              <a:t>also adjust </a:t>
            </a:r>
            <a:r>
              <a:rPr lang="en-GB" dirty="0" smtClean="0"/>
              <a:t>their movement according to the </a:t>
            </a:r>
            <a:r>
              <a:rPr lang="en-GB" dirty="0" smtClean="0">
                <a:solidFill>
                  <a:schemeClr val="tx2"/>
                </a:solidFill>
              </a:rPr>
              <a:t>best solution they have found </a:t>
            </a:r>
            <a:r>
              <a:rPr lang="en-GB" dirty="0" smtClean="0"/>
              <a:t>so far.</a:t>
            </a:r>
          </a:p>
          <a:p>
            <a:endParaRPr lang="en-GB" dirty="0"/>
          </a:p>
          <a:p>
            <a:r>
              <a:rPr lang="en-GB" dirty="0" smtClean="0"/>
              <a:t>the particles will tend to move either to their own best observation, or that of the best individual.</a:t>
            </a:r>
          </a:p>
          <a:p>
            <a:r>
              <a:rPr lang="en-GB" dirty="0" smtClean="0"/>
              <a:t>animals follow the leader (the one who knows best), but also follow their instinct.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pPr/>
              <a:t>3</a:t>
            </a:fld>
            <a:endParaRPr lang="fr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3200134"/>
            <a:ext cx="8925818" cy="36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4505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07504" y="3429000"/>
            <a:ext cx="8928992" cy="3429000"/>
          </a:xfrm>
        </p:spPr>
        <p:txBody>
          <a:bodyPr>
            <a:normAutofit/>
          </a:bodyPr>
          <a:lstStyle/>
          <a:p>
            <a:pPr lvl="1"/>
            <a:r>
              <a:rPr lang="en-GB" dirty="0" smtClean="0"/>
              <a:t>Cuckoo search find after 16 iterations the solution x = 0.399, f(x) = 180.66.</a:t>
            </a:r>
          </a:p>
          <a:p>
            <a:pPr lvl="1"/>
            <a:r>
              <a:rPr lang="en-GB" dirty="0" smtClean="0"/>
              <a:t>The optimal solution is however x* = 0.4133, f(x*) = 187.785.</a:t>
            </a:r>
          </a:p>
          <a:p>
            <a:pPr lvl="1"/>
            <a:r>
              <a:rPr lang="en-GB" dirty="0" smtClean="0"/>
              <a:t>Cuckoo search is 5% off the optimal solution</a:t>
            </a:r>
          </a:p>
          <a:p>
            <a:pPr lvl="1"/>
            <a:r>
              <a:rPr lang="en-GB" dirty="0" smtClean="0"/>
              <a:t>With 3 nests repopulated randomly at each iteration, one get x = 0.4137, f(x) = 187.780 </a:t>
            </a:r>
            <a:r>
              <a:rPr lang="en-GB" dirty="0" smtClean="0">
                <a:sym typeface="Symbol"/>
              </a:rPr>
              <a:t> x*</a:t>
            </a:r>
          </a:p>
          <a:p>
            <a:r>
              <a:rPr lang="en-GB" b="1" dirty="0" smtClean="0">
                <a:sym typeface="Symbol"/>
              </a:rPr>
              <a:t>Note: </a:t>
            </a:r>
            <a:r>
              <a:rPr lang="en-GB" dirty="0" smtClean="0">
                <a:sym typeface="Symbol"/>
              </a:rPr>
              <a:t>in the cuckoo search, with 4 nests and 16 iterations, only 4 egg replacements where accepted.</a:t>
            </a:r>
          </a:p>
          <a:p>
            <a:pPr lvl="1"/>
            <a:r>
              <a:rPr lang="en-GB" dirty="0" smtClean="0">
                <a:solidFill>
                  <a:schemeClr val="tx2"/>
                </a:solidFill>
                <a:sym typeface="Symbol"/>
              </a:rPr>
              <a:t>The improvements came from the replacement of nest 0 with the worst current solution by a random value</a:t>
            </a:r>
            <a:r>
              <a:rPr lang="en-GB" dirty="0" smtClean="0">
                <a:sym typeface="Symbol"/>
              </a:rPr>
              <a:t>.</a:t>
            </a:r>
            <a:endParaRPr lang="en-GB" dirty="0">
              <a:sym typeface="Symbol"/>
            </a:endParaRPr>
          </a:p>
          <a:p>
            <a:r>
              <a:rPr lang="en-GB" dirty="0" smtClean="0">
                <a:sym typeface="Symbol"/>
              </a:rPr>
              <a:t>At the same accuracy the random search (blue line) find the solution after 5 iterations only.</a:t>
            </a:r>
          </a:p>
          <a:p>
            <a:pPr lvl="1"/>
            <a:r>
              <a:rPr lang="en-GB" dirty="0" smtClean="0">
                <a:sym typeface="Symbol"/>
              </a:rPr>
              <a:t>With 4 particles, that is a computational effort of 20 = 5 x 4, instead of 64 = 16 x 4.</a:t>
            </a:r>
          </a:p>
          <a:p>
            <a:r>
              <a:rPr lang="en-GB" dirty="0" smtClean="0">
                <a:sym typeface="Symbol"/>
              </a:rPr>
              <a:t>Seems the cuckoo search is not more </a:t>
            </a:r>
            <a:r>
              <a:rPr lang="en-GB" smtClean="0">
                <a:sym typeface="Symbol"/>
              </a:rPr>
              <a:t>efficient that a random search.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30</a:t>
            </a:fld>
            <a:endParaRPr lang="fr-CH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71"/>
          <a:stretch/>
        </p:blipFill>
        <p:spPr bwMode="auto">
          <a:xfrm>
            <a:off x="3923928" y="548680"/>
            <a:ext cx="5053197" cy="2757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331640" y="1556792"/>
            <a:ext cx="266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200" dirty="0"/>
              <a:t>As we only remove bad solutions, we can never go down.</a:t>
            </a:r>
          </a:p>
        </p:txBody>
      </p:sp>
    </p:spTree>
    <p:extLst>
      <p:ext uri="{BB962C8B-B14F-4D97-AF65-F5344CB8AC3E}">
        <p14:creationId xmlns:p14="http://schemas.microsoft.com/office/powerpoint/2010/main" val="1487679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5.2 </a:t>
            </a:r>
            <a:r>
              <a:rPr lang="fr-CH" dirty="0" smtClean="0"/>
              <a:t>PSO </a:t>
            </a:r>
            <a:r>
              <a:rPr lang="fr-CH" dirty="0" err="1" smtClean="0"/>
              <a:t>algorithm</a:t>
            </a:r>
            <a:endParaRPr lang="fr-CH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75511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pPr/>
              <a:t>5</a:t>
            </a:fld>
            <a:endParaRPr lang="fr-CH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404664"/>
            <a:ext cx="7878274" cy="330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7664" y="3851354"/>
            <a:ext cx="599281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2350" y="4689554"/>
            <a:ext cx="7097713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5225" y="5470604"/>
            <a:ext cx="6811963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047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6</a:t>
            </a:fld>
            <a:endParaRPr lang="fr-C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59" y="404664"/>
            <a:ext cx="8059737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661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305" y="4406812"/>
            <a:ext cx="6261695" cy="245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Movement of the particles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7</a:t>
            </a:fld>
            <a:endParaRPr lang="fr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412776"/>
            <a:ext cx="8278813" cy="3090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0938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pPr/>
              <a:t>8</a:t>
            </a:fld>
            <a:endParaRPr lang="fr-CH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404664"/>
            <a:ext cx="7640116" cy="2124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28"/>
          <a:stretch/>
        </p:blipFill>
        <p:spPr bwMode="auto">
          <a:xfrm>
            <a:off x="788988" y="2805830"/>
            <a:ext cx="7564437" cy="389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3146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9</a:t>
            </a:fld>
            <a:endParaRPr lang="fr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476672"/>
            <a:ext cx="7888287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32135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>
        <a:noFill/>
        <a:ln>
          <a:solidFill>
            <a:schemeClr val="accent6"/>
          </a:solidFill>
        </a:ln>
      </a:spPr>
      <a:bodyPr rtlCol="0" anchor="ctr"/>
      <a:lstStyle>
        <a:defPPr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1026</TotalTime>
  <Words>873</Words>
  <Application>Microsoft Office PowerPoint</Application>
  <PresentationFormat>Affichage à l'écran (4:3)</PresentationFormat>
  <Paragraphs>128</Paragraphs>
  <Slides>30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1" baseType="lpstr">
      <vt:lpstr>Clarté</vt:lpstr>
      <vt:lpstr>Particle Swarm Optimization (PSO)</vt:lpstr>
      <vt:lpstr>5.1 Introduction</vt:lpstr>
      <vt:lpstr>Présentation PowerPoint</vt:lpstr>
      <vt:lpstr>5.2 PSO algorithm</vt:lpstr>
      <vt:lpstr>Présentation PowerPoint</vt:lpstr>
      <vt:lpstr>Présentation PowerPoint</vt:lpstr>
      <vt:lpstr>Movement of the particles</vt:lpstr>
      <vt:lpstr>Présentation PowerPoint</vt:lpstr>
      <vt:lpstr>Présentation PowerPoint</vt:lpstr>
      <vt:lpstr>Initial conditions &amp; Additional constraints</vt:lpstr>
      <vt:lpstr>Présentation PowerPoint</vt:lpstr>
      <vt:lpstr>5.3 PSO Examples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Remarks</vt:lpstr>
      <vt:lpstr>5.4 Firefly algorithm</vt:lpstr>
      <vt:lpstr>The algorithm</vt:lpstr>
      <vt:lpstr>Présentation PowerPoint</vt:lpstr>
      <vt:lpstr>Présentation PowerPoint</vt:lpstr>
      <vt:lpstr>Firefly pseudo-code</vt:lpstr>
      <vt:lpstr>Firefly Example</vt:lpstr>
      <vt:lpstr>5.5 Random displacement &amp; Cuckoo Search</vt:lpstr>
      <vt:lpstr>Présentation PowerPoint</vt:lpstr>
      <vt:lpstr>Présentation PowerPoint</vt:lpstr>
      <vt:lpstr>Algorithm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Métaheuristics for optimisation</dc:title>
  <dc:creator>Mininours</dc:creator>
  <cp:lastModifiedBy>Mininours</cp:lastModifiedBy>
  <cp:revision>103</cp:revision>
  <dcterms:created xsi:type="dcterms:W3CDTF">2020-09-21T07:18:40Z</dcterms:created>
  <dcterms:modified xsi:type="dcterms:W3CDTF">2020-11-09T15:56:48Z</dcterms:modified>
</cp:coreProperties>
</file>